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84" r:id="rId3"/>
    <p:sldId id="257" r:id="rId4"/>
    <p:sldId id="267" r:id="rId5"/>
    <p:sldId id="258" r:id="rId6"/>
    <p:sldId id="274" r:id="rId7"/>
    <p:sldId id="275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85" r:id="rId16"/>
    <p:sldId id="286" r:id="rId17"/>
    <p:sldId id="287" r:id="rId18"/>
    <p:sldId id="288" r:id="rId19"/>
    <p:sldId id="268" r:id="rId20"/>
    <p:sldId id="269" r:id="rId21"/>
    <p:sldId id="270" r:id="rId22"/>
    <p:sldId id="259" r:id="rId23"/>
    <p:sldId id="260" r:id="rId24"/>
    <p:sldId id="261" r:id="rId25"/>
    <p:sldId id="262" r:id="rId26"/>
    <p:sldId id="271" r:id="rId27"/>
    <p:sldId id="263" r:id="rId28"/>
    <p:sldId id="272" r:id="rId29"/>
    <p:sldId id="273" r:id="rId30"/>
    <p:sldId id="283" r:id="rId31"/>
    <p:sldId id="264" r:id="rId32"/>
    <p:sldId id="265" r:id="rId33"/>
    <p:sldId id="266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62" d="100"/>
          <a:sy n="62" d="100"/>
        </p:scale>
        <p:origin x="78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CryptDB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Guaranteed confidentiality with encrypted query processing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751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Encryption Types - HOM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specifically designed for columns of the data type integer and allows the database to perform operations of an additive nature.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979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Encryption Types -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layer is exclusive for columns of the data type “text”.</a:t>
            </a:r>
          </a:p>
          <a:p>
            <a:r>
              <a:rPr lang="en-US" dirty="0" smtClean="0"/>
              <a:t>Allows for a keyword level text search with the LIKE operator.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666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Encryption Types - DET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second strongest security assurance.</a:t>
            </a:r>
          </a:p>
          <a:p>
            <a:r>
              <a:rPr lang="en-US" dirty="0" smtClean="0"/>
              <a:t>It is deterministic.</a:t>
            </a:r>
          </a:p>
          <a:p>
            <a:r>
              <a:rPr lang="en-US" dirty="0" smtClean="0"/>
              <a:t>This helps with queries like “Group By”…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702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Encryption Types - 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 (Order-preserving encryption)</a:t>
            </a:r>
          </a:p>
          <a:p>
            <a:r>
              <a:rPr lang="en-US" dirty="0" smtClean="0"/>
              <a:t>Using that, if x is less than y, then OPE(x) is less than OPE(y).</a:t>
            </a:r>
          </a:p>
          <a:p>
            <a:r>
              <a:rPr lang="en-US" dirty="0" smtClean="0"/>
              <a:t>This one helps with ordered operations like MIN, MAX, ORDER BY.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591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Encryption Types – JOIN, OPE-JOIN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It’s like OPE and DET, and helps us with queries concerning the JOIN operation…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124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69" y="3191669"/>
            <a:ext cx="8572500" cy="1819275"/>
          </a:xfrm>
        </p:spPr>
      </p:pic>
    </p:spTree>
    <p:extLst>
      <p:ext uri="{BB962C8B-B14F-4D97-AF65-F5344CB8AC3E}">
        <p14:creationId xmlns:p14="http://schemas.microsoft.com/office/powerpoint/2010/main" val="3641541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631" y="2253456"/>
            <a:ext cx="8486775" cy="3695700"/>
          </a:xfrm>
        </p:spPr>
      </p:pic>
    </p:spTree>
    <p:extLst>
      <p:ext uri="{BB962C8B-B14F-4D97-AF65-F5344CB8AC3E}">
        <p14:creationId xmlns:p14="http://schemas.microsoft.com/office/powerpoint/2010/main" val="3629031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83" y="3017520"/>
            <a:ext cx="7074922" cy="529840"/>
          </a:xfrm>
        </p:spPr>
      </p:pic>
    </p:spTree>
    <p:extLst>
      <p:ext uri="{BB962C8B-B14F-4D97-AF65-F5344CB8AC3E}">
        <p14:creationId xmlns:p14="http://schemas.microsoft.com/office/powerpoint/2010/main" val="923886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– Running </a:t>
            </a:r>
            <a:r>
              <a:rPr lang="en-US" dirty="0" err="1" smtClean="0"/>
              <a:t>CryptDB</a:t>
            </a:r>
            <a:endParaRPr lang="en-US" dirty="0"/>
          </a:p>
        </p:txBody>
      </p:sp>
      <p:pic>
        <p:nvPicPr>
          <p:cNvPr id="4" name="RUNCRYP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5713" y="2160588"/>
            <a:ext cx="7439025" cy="3881437"/>
          </a:xfrm>
        </p:spPr>
      </p:pic>
    </p:spTree>
    <p:extLst>
      <p:ext uri="{BB962C8B-B14F-4D97-AF65-F5344CB8AC3E}">
        <p14:creationId xmlns:p14="http://schemas.microsoft.com/office/powerpoint/2010/main" val="3673172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Google </a:t>
            </a:r>
            <a:r>
              <a:rPr lang="en-US" dirty="0" err="1" smtClean="0"/>
              <a:t>BigQuery</a:t>
            </a:r>
            <a:endParaRPr lang="en-US" dirty="0" smtClean="0"/>
          </a:p>
          <a:p>
            <a:pPr lvl="1"/>
            <a:r>
              <a:rPr lang="en-US" dirty="0" smtClean="0"/>
              <a:t>IaaS (</a:t>
            </a:r>
            <a:r>
              <a:rPr lang="en-US" dirty="0" err="1" smtClean="0"/>
              <a:t>Infrastracture</a:t>
            </a:r>
            <a:r>
              <a:rPr lang="en-US" dirty="0" smtClean="0"/>
              <a:t> as a service)</a:t>
            </a:r>
          </a:p>
          <a:p>
            <a:pPr lvl="1"/>
            <a:r>
              <a:rPr lang="en-US" dirty="0" err="1"/>
              <a:t>BigQuery</a:t>
            </a:r>
            <a:r>
              <a:rPr lang="en-US" dirty="0"/>
              <a:t> is Google's fully managed, petabyte scale, low cost analytics data warehouse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Google has now developed an experimental version of it, called Google’s Encrypted </a:t>
            </a:r>
            <a:r>
              <a:rPr lang="en-US" dirty="0" err="1" smtClean="0"/>
              <a:t>BigQuery</a:t>
            </a:r>
            <a:r>
              <a:rPr lang="en-US" dirty="0" smtClean="0"/>
              <a:t>, which is inspired by the way </a:t>
            </a:r>
            <a:r>
              <a:rPr lang="en-US" dirty="0" err="1" smtClean="0"/>
              <a:t>cryptdb</a:t>
            </a:r>
            <a:r>
              <a:rPr lang="en-US" dirty="0" smtClean="0"/>
              <a:t> operates.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6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CryptDB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http://css.csail.mit.edu/cryptdb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209" y="3015888"/>
            <a:ext cx="84963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529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Microsoft's Always Encrypted SQL Server </a:t>
            </a:r>
            <a:endParaRPr lang="en-US" dirty="0" smtClean="0"/>
          </a:p>
          <a:p>
            <a:pPr lvl="1"/>
            <a:r>
              <a:rPr lang="en-US" dirty="0"/>
              <a:t>Before this service, the database in the SQL Server was in plaintext during processing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The authors of Microsoft's </a:t>
            </a:r>
            <a:r>
              <a:rPr lang="en-US" dirty="0" err="1"/>
              <a:t>Cipherbase</a:t>
            </a:r>
            <a:r>
              <a:rPr lang="en-US" dirty="0"/>
              <a:t> system led this effort; </a:t>
            </a:r>
            <a:r>
              <a:rPr lang="en-US" dirty="0" err="1"/>
              <a:t>Cipherbase</a:t>
            </a:r>
            <a:r>
              <a:rPr lang="en-US" dirty="0"/>
              <a:t> is a successor of </a:t>
            </a:r>
            <a:r>
              <a:rPr lang="en-US" dirty="0" err="1"/>
              <a:t>CryptDB</a:t>
            </a:r>
            <a:r>
              <a:rPr lang="en-US" dirty="0"/>
              <a:t> which enhances </a:t>
            </a:r>
            <a:r>
              <a:rPr lang="en-US" dirty="0" err="1"/>
              <a:t>CryptDB</a:t>
            </a:r>
            <a:r>
              <a:rPr lang="en-US" dirty="0"/>
              <a:t> with trusted hardware support for queries not supported on encryption.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971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Lincoln Labs</a:t>
            </a:r>
          </a:p>
          <a:p>
            <a:pPr lvl="1"/>
            <a:r>
              <a:rPr lang="en-US" dirty="0"/>
              <a:t>Lincoln Labs added the </a:t>
            </a:r>
            <a:r>
              <a:rPr lang="en-US" dirty="0" err="1"/>
              <a:t>CryptDB</a:t>
            </a:r>
            <a:r>
              <a:rPr lang="en-US" dirty="0"/>
              <a:t> design on top of their D4M </a:t>
            </a:r>
            <a:r>
              <a:rPr lang="en-US" dirty="0" err="1"/>
              <a:t>Accumulo</a:t>
            </a:r>
            <a:r>
              <a:rPr lang="en-US" dirty="0"/>
              <a:t> no-SQL </a:t>
            </a:r>
            <a:r>
              <a:rPr lang="en-US" dirty="0" smtClean="0"/>
              <a:t>engine.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993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CryptDB</a:t>
            </a:r>
            <a:r>
              <a:rPr lang="en-US" dirty="0" smtClean="0"/>
              <a:t> - 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lowchart: Magnetic Disk 3"/>
          <p:cNvSpPr/>
          <p:nvPr/>
        </p:nvSpPr>
        <p:spPr>
          <a:xfrm>
            <a:off x="6817895" y="3128212"/>
            <a:ext cx="2005263" cy="2277978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5" name="Cube 4"/>
          <p:cNvSpPr/>
          <p:nvPr/>
        </p:nvSpPr>
        <p:spPr>
          <a:xfrm>
            <a:off x="4219073" y="3721769"/>
            <a:ext cx="1716505" cy="168442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Proxy</a:t>
            </a:r>
            <a:endParaRPr lang="en-US" dirty="0"/>
          </a:p>
        </p:txBody>
      </p:sp>
      <p:sp>
        <p:nvSpPr>
          <p:cNvPr id="6" name="Cube 5"/>
          <p:cNvSpPr/>
          <p:nvPr/>
        </p:nvSpPr>
        <p:spPr>
          <a:xfrm>
            <a:off x="1646098" y="3850105"/>
            <a:ext cx="1604211" cy="1556085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>
            <a:off x="3336756" y="4563979"/>
            <a:ext cx="753981" cy="4732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5935578" y="4267201"/>
            <a:ext cx="882317" cy="5333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065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Consider a situation in which the DBA is the adversary, and tries to learn the private data (e.g., financial statements, personal information).</a:t>
            </a:r>
          </a:p>
          <a:p>
            <a:r>
              <a:rPr lang="en-US" dirty="0" smtClean="0"/>
              <a:t>An adversary gains complete control of application and DBMS servers.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88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CryptDB</a:t>
            </a:r>
            <a:r>
              <a:rPr lang="en-US" dirty="0"/>
              <a:t> </a:t>
            </a:r>
            <a:r>
              <a:rPr lang="en-US" dirty="0" smtClean="0"/>
              <a:t>shows up…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SQL-aware encryption strategy</a:t>
            </a:r>
          </a:p>
          <a:p>
            <a:r>
              <a:rPr lang="en-US" dirty="0" smtClean="0"/>
              <a:t>Adjustable query-based encryption</a:t>
            </a:r>
          </a:p>
          <a:p>
            <a:r>
              <a:rPr lang="en-US" dirty="0" smtClean="0"/>
              <a:t>Chain encryption keys to user passwords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260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CryptDB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</a:t>
            </a:r>
            <a:r>
              <a:rPr lang="en-US" dirty="0" smtClean="0"/>
              <a:t>does not </a:t>
            </a:r>
            <a:r>
              <a:rPr lang="en-US" dirty="0" smtClean="0"/>
              <a:t>hide the overall table structure, the number of rows and the types of columns or the approximate size of data in bytes.</a:t>
            </a:r>
          </a:p>
          <a:p>
            <a:r>
              <a:rPr lang="en-US" dirty="0" smtClean="0"/>
              <a:t>The security of </a:t>
            </a:r>
            <a:r>
              <a:rPr lang="en-US" dirty="0" err="1" smtClean="0"/>
              <a:t>CryptDB</a:t>
            </a:r>
            <a:r>
              <a:rPr lang="en-US" dirty="0" smtClean="0"/>
              <a:t> </a:t>
            </a:r>
            <a:r>
              <a:rPr lang="en-US" dirty="0" smtClean="0"/>
              <a:t>is NOT perfect, it reveals to the DBMS server “relationships” among data items that correspond to the classes of computation that queries perform on the database.</a:t>
            </a:r>
          </a:p>
          <a:p>
            <a:pPr lvl="1"/>
            <a:r>
              <a:rPr lang="en-US" dirty="0" smtClean="0"/>
              <a:t>This way it can take care of things like performing word search, checking equality, and sorting.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368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Queries…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CryptDB</a:t>
            </a:r>
            <a:r>
              <a:rPr lang="en-US" dirty="0" smtClean="0"/>
              <a:t> supports a subset of SQL queries…</a:t>
            </a:r>
          </a:p>
          <a:p>
            <a:r>
              <a:rPr lang="en-US" dirty="0" smtClean="0"/>
              <a:t>Example: Select * from t where x+10&lt;20</a:t>
            </a:r>
          </a:p>
          <a:p>
            <a:r>
              <a:rPr lang="en-US" dirty="0" smtClean="0"/>
              <a:t>Another possible reason could be a bug in codes, that will lead to crash.</a:t>
            </a:r>
          </a:p>
          <a:p>
            <a:r>
              <a:rPr lang="en-US" dirty="0" smtClean="0"/>
              <a:t>Another example would be a subset of queries which include regular expressions.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204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the performance…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tests will be performed using benchmarks like TPC-C.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4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TPC-C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TPC (Transaction Processing Performance </a:t>
            </a:r>
            <a:r>
              <a:rPr lang="en-US" dirty="0" smtClean="0"/>
              <a:t>Council)</a:t>
            </a:r>
          </a:p>
          <a:p>
            <a:r>
              <a:rPr lang="en-US" dirty="0"/>
              <a:t>TPC-C is different and more complex than TPC-A because of its multiple transaction types, more complex database, and overall execution structure.</a:t>
            </a:r>
          </a:p>
        </p:txBody>
      </p:sp>
    </p:spTree>
    <p:extLst>
      <p:ext uri="{BB962C8B-B14F-4D97-AF65-F5344CB8AC3E}">
        <p14:creationId xmlns:p14="http://schemas.microsoft.com/office/powerpoint/2010/main" val="3417350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TPC-C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goal of TPC benchmarks is to define a set of functional requirements that can be run on any transaction processing system, regardless of hardware or operating system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756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we need such system?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Many possible reasons…</a:t>
            </a:r>
          </a:p>
          <a:p>
            <a:pPr lvl="1"/>
            <a:r>
              <a:rPr lang="en-US" dirty="0" smtClean="0"/>
              <a:t>In a database system, administrator may capture or leak data…</a:t>
            </a:r>
          </a:p>
          <a:p>
            <a:pPr lvl="1"/>
            <a:r>
              <a:rPr lang="en-US" dirty="0" smtClean="0"/>
              <a:t>Online applications are vulnerable to theft of information.</a:t>
            </a:r>
          </a:p>
          <a:p>
            <a:pPr lvl="1"/>
            <a:r>
              <a:rPr lang="en-US" dirty="0" smtClean="0"/>
              <a:t>Encryption schemes help in guaranteeing </a:t>
            </a:r>
            <a:r>
              <a:rPr lang="en-US" dirty="0" smtClean="0"/>
              <a:t>these:</a:t>
            </a:r>
            <a:endParaRPr lang="en-US" dirty="0" smtClean="0"/>
          </a:p>
          <a:p>
            <a:pPr lvl="2"/>
            <a:r>
              <a:rPr lang="en-US" dirty="0" smtClean="0"/>
              <a:t>C: Confidentiality</a:t>
            </a:r>
          </a:p>
          <a:p>
            <a:pPr lvl="2"/>
            <a:r>
              <a:rPr lang="en-US" dirty="0" smtClean="0"/>
              <a:t>I: Integrity</a:t>
            </a:r>
          </a:p>
          <a:p>
            <a:pPr lvl="2"/>
            <a:r>
              <a:rPr lang="en-US" dirty="0" smtClean="0"/>
              <a:t>A: Authentication</a:t>
            </a:r>
          </a:p>
        </p:txBody>
      </p:sp>
    </p:spTree>
    <p:extLst>
      <p:ext uri="{BB962C8B-B14F-4D97-AF65-F5344CB8AC3E}">
        <p14:creationId xmlns:p14="http://schemas.microsoft.com/office/powerpoint/2010/main" val="2460548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TPC-C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469" y="2160588"/>
            <a:ext cx="7789099" cy="3881437"/>
          </a:xfrm>
        </p:spPr>
      </p:pic>
    </p:spTree>
    <p:extLst>
      <p:ext uri="{BB962C8B-B14F-4D97-AF65-F5344CB8AC3E}">
        <p14:creationId xmlns:p14="http://schemas.microsoft.com/office/powerpoint/2010/main" val="1559780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Measuring the performance…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 a machine with two 2.4 GHz Intel Xeon E5620 4-core processors and 12GB of RAM to run the MySQL 5.1.54 server, and a machine with eight 2.4 GHz AMD Opteron 8431 6-core processors and 64GB of RAM to run the </a:t>
            </a:r>
            <a:r>
              <a:rPr lang="en-US" dirty="0" err="1" smtClean="0"/>
              <a:t>CryptDB</a:t>
            </a:r>
            <a:r>
              <a:rPr lang="en-US" dirty="0" smtClean="0"/>
              <a:t> proxy and the clients.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621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1493327"/>
              </p:ext>
            </p:extLst>
          </p:nvPr>
        </p:nvGraphicFramePr>
        <p:xfrm>
          <a:off x="677863" y="2160588"/>
          <a:ext cx="859631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92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Query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MySQL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Server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Proxy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Proxy*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Select by =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0.86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0.86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Select join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0.75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Select range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0.22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28.7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Select sum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0.46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Delete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0.08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0.28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Insert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0.08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0.37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16.3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Update</a:t>
                      </a:r>
                      <a:r>
                        <a:rPr lang="en-US" baseline="0" dirty="0" smtClean="0"/>
                        <a:t> set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3.80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Update </a:t>
                      </a:r>
                      <a:r>
                        <a:rPr lang="en-US" dirty="0" err="1" smtClean="0"/>
                        <a:t>inc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25.1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Overall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10.7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4173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sum up…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analysis of a trace of 126 million SQL queries from a production MySQL server shows that </a:t>
            </a:r>
            <a:r>
              <a:rPr lang="en-US" dirty="0" err="1" smtClean="0"/>
              <a:t>CryptDB</a:t>
            </a:r>
            <a:r>
              <a:rPr lang="en-US" dirty="0" smtClean="0"/>
              <a:t> can support operations over encrypted data for 99.5% of the 128,840 columns seen in the trace.</a:t>
            </a:r>
          </a:p>
          <a:p>
            <a:r>
              <a:rPr lang="en-US" dirty="0" err="1" smtClean="0"/>
              <a:t>CryptDB</a:t>
            </a:r>
            <a:r>
              <a:rPr lang="en-US" dirty="0" smtClean="0"/>
              <a:t> has low overhead, reducing throughput by 14.5% for </a:t>
            </a:r>
            <a:r>
              <a:rPr lang="en-US" dirty="0" err="1" smtClean="0"/>
              <a:t>phpBB</a:t>
            </a:r>
            <a:r>
              <a:rPr lang="en-US" dirty="0" smtClean="0"/>
              <a:t>, and by 26% for TPC-C, compared to unmodified MySQL.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873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example…</a:t>
            </a:r>
            <a:endParaRPr lang="en-US" dirty="0"/>
          </a:p>
        </p:txBody>
      </p:sp>
      <p:sp>
        <p:nvSpPr>
          <p:cNvPr id="4" name="Smiley Face 3"/>
          <p:cNvSpPr/>
          <p:nvPr/>
        </p:nvSpPr>
        <p:spPr>
          <a:xfrm>
            <a:off x="1030031" y="2886891"/>
            <a:ext cx="1869923" cy="1828799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Magnetic Disk 4"/>
          <p:cNvSpPr/>
          <p:nvPr/>
        </p:nvSpPr>
        <p:spPr>
          <a:xfrm>
            <a:off x="6596741" y="2698133"/>
            <a:ext cx="2259875" cy="232388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3267890" y="3121296"/>
            <a:ext cx="3265714" cy="10384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Encrypt(b)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>
            <a:off x="3267890" y="2082800"/>
            <a:ext cx="3265714" cy="10384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Encrypt(a)</a:t>
            </a:r>
            <a:endParaRPr lang="en-US" dirty="0"/>
          </a:p>
        </p:txBody>
      </p:sp>
      <p:sp>
        <p:nvSpPr>
          <p:cNvPr id="12" name="Left Arrow 11"/>
          <p:cNvSpPr/>
          <p:nvPr/>
        </p:nvSpPr>
        <p:spPr>
          <a:xfrm>
            <a:off x="3267890" y="4408060"/>
            <a:ext cx="3080659" cy="1227908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Encrypted(</a:t>
            </a:r>
            <a:r>
              <a:rPr lang="en-US" dirty="0" err="1" smtClean="0"/>
              <a:t>a+b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709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CryptDB</a:t>
            </a:r>
            <a:r>
              <a:rPr lang="en-US" dirty="0" smtClean="0"/>
              <a:t> - 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Provides practical and provable confidentiality in many ways.</a:t>
            </a:r>
          </a:p>
          <a:p>
            <a:r>
              <a:rPr lang="en-US" dirty="0" smtClean="0"/>
              <a:t>It work by executing SQL queries over encrypted data.</a:t>
            </a:r>
          </a:p>
          <a:p>
            <a:r>
              <a:rPr lang="en-US" dirty="0" smtClean="0"/>
              <a:t>It uses a collection of SQL-aware encryption schemes.</a:t>
            </a:r>
          </a:p>
          <a:p>
            <a:r>
              <a:rPr lang="en-US" dirty="0" smtClean="0"/>
              <a:t>It chains encryption keys to user passwords.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0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Onion Layers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656" y="2439194"/>
            <a:ext cx="8086725" cy="3324225"/>
          </a:xfrm>
        </p:spPr>
      </p:pic>
    </p:spTree>
    <p:extLst>
      <p:ext uri="{BB962C8B-B14F-4D97-AF65-F5344CB8AC3E}">
        <p14:creationId xmlns:p14="http://schemas.microsoft.com/office/powerpoint/2010/main" val="375631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Onion Layers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query needs certain operations to be processed.</a:t>
            </a:r>
          </a:p>
          <a:p>
            <a:pPr lvl="1"/>
            <a:r>
              <a:rPr lang="en-US" dirty="0" smtClean="0"/>
              <a:t>Group By: needs equality checking…</a:t>
            </a:r>
          </a:p>
          <a:p>
            <a:pPr lvl="1"/>
            <a:r>
              <a:rPr lang="en-US" dirty="0" smtClean="0"/>
              <a:t>Sum: Performing addition over encrypted data…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926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Onion Layers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onion features different layers of encryption from least revealing on the outside to most revealing on the inside.</a:t>
            </a:r>
          </a:p>
          <a:p>
            <a:r>
              <a:rPr lang="en-US" dirty="0" smtClean="0"/>
              <a:t>“Peeling a layer” occurs automatically when the need arises.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3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Encryption Types - RND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Provides the strongest security assurances.</a:t>
            </a:r>
          </a:p>
          <a:p>
            <a:r>
              <a:rPr lang="en-US" dirty="0" smtClean="0"/>
              <a:t>It is probabilistic, meaning that the same plaintext, will be encrypted to a different </a:t>
            </a:r>
            <a:r>
              <a:rPr lang="en-US" dirty="0" err="1" smtClean="0"/>
              <a:t>ciphertext</a:t>
            </a:r>
            <a:r>
              <a:rPr lang="en-US" dirty="0" smtClean="0"/>
              <a:t>.</a:t>
            </a:r>
          </a:p>
          <a:p>
            <a:r>
              <a:rPr lang="en-US" dirty="0" smtClean="0"/>
              <a:t>Problem: It does not allow any feasible computation in a reasonable amount of time.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785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1585</TotalTime>
  <Words>924</Words>
  <Application>Microsoft Office PowerPoint</Application>
  <PresentationFormat>Widescreen</PresentationFormat>
  <Paragraphs>148</Paragraphs>
  <Slides>33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Trebuchet MS</vt:lpstr>
      <vt:lpstr>Wingdings 3</vt:lpstr>
      <vt:lpstr>Facet</vt:lpstr>
      <vt:lpstr>CryptDB</vt:lpstr>
      <vt:lpstr>CryptDB</vt:lpstr>
      <vt:lpstr>Why do we need such system?</vt:lpstr>
      <vt:lpstr>An example…</vt:lpstr>
      <vt:lpstr>CryptDB - Introduction</vt:lpstr>
      <vt:lpstr>Onion Layers</vt:lpstr>
      <vt:lpstr>Onion Layers</vt:lpstr>
      <vt:lpstr>Onion Layers</vt:lpstr>
      <vt:lpstr>Encryption Types - RND</vt:lpstr>
      <vt:lpstr>Encryption Types - HOM</vt:lpstr>
      <vt:lpstr>Encryption Types - SEARCH</vt:lpstr>
      <vt:lpstr>Encryption Types - DET</vt:lpstr>
      <vt:lpstr>Encryption Types - OPE</vt:lpstr>
      <vt:lpstr>Encryption Types – JOIN, OPE-JOIN</vt:lpstr>
      <vt:lpstr>Example</vt:lpstr>
      <vt:lpstr>Example</vt:lpstr>
      <vt:lpstr>Example</vt:lpstr>
      <vt:lpstr>Example – Running CryptDB</vt:lpstr>
      <vt:lpstr>Impact</vt:lpstr>
      <vt:lpstr>Impact</vt:lpstr>
      <vt:lpstr>Impact</vt:lpstr>
      <vt:lpstr>CryptDB - Introduction</vt:lpstr>
      <vt:lpstr>Threats</vt:lpstr>
      <vt:lpstr>CryptDB shows up…</vt:lpstr>
      <vt:lpstr>CryptDB </vt:lpstr>
      <vt:lpstr>Queries…</vt:lpstr>
      <vt:lpstr>Measuring the performance…</vt:lpstr>
      <vt:lpstr>TPC-C</vt:lpstr>
      <vt:lpstr>TPC-C</vt:lpstr>
      <vt:lpstr>TPC-C</vt:lpstr>
      <vt:lpstr>Measuring the performance…</vt:lpstr>
      <vt:lpstr>Results</vt:lpstr>
      <vt:lpstr>To sum up…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CryptDB</dc:title>
  <dc:creator>user</dc:creator>
  <cp:lastModifiedBy>Shayan</cp:lastModifiedBy>
  <cp:revision>19</cp:revision>
  <dcterms:created xsi:type="dcterms:W3CDTF">2016-05-09T06:19:18Z</dcterms:created>
  <dcterms:modified xsi:type="dcterms:W3CDTF">2016-05-21T11:21:35Z</dcterms:modified>
</cp:coreProperties>
</file>

<file path=docProps/thumbnail.jpeg>
</file>